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77" r:id="rId3"/>
    <p:sldId id="278" r:id="rId4"/>
    <p:sldId id="279" r:id="rId5"/>
    <p:sldId id="280" r:id="rId6"/>
    <p:sldId id="307" r:id="rId7"/>
    <p:sldId id="301" r:id="rId8"/>
    <p:sldId id="302" r:id="rId9"/>
    <p:sldId id="303" r:id="rId10"/>
    <p:sldId id="304" r:id="rId11"/>
    <p:sldId id="305" r:id="rId12"/>
    <p:sldId id="306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0">
          <p15:clr>
            <a:srgbClr val="A4A3A4"/>
          </p15:clr>
        </p15:guide>
        <p15:guide id="2" orient="horz" pos="2839">
          <p15:clr>
            <a:srgbClr val="A4A3A4"/>
          </p15:clr>
        </p15:guide>
        <p15:guide id="3" orient="horz" pos="2699">
          <p15:clr>
            <a:srgbClr val="A4A3A4"/>
          </p15:clr>
        </p15:guide>
        <p15:guide id="4" orient="horz" pos="1080">
          <p15:clr>
            <a:srgbClr val="A4A3A4"/>
          </p15:clr>
        </p15:guide>
        <p15:guide id="5" pos="1389">
          <p15:clr>
            <a:srgbClr val="A4A3A4"/>
          </p15:clr>
        </p15:guide>
        <p15:guide id="6" pos="16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44237" autoAdjust="0"/>
  </p:normalViewPr>
  <p:slideViewPr>
    <p:cSldViewPr snapToGrid="0" snapToObjects="1">
      <p:cViewPr varScale="1">
        <p:scale>
          <a:sx n="38" d="100"/>
          <a:sy n="38" d="100"/>
        </p:scale>
        <p:origin x="2774" y="29"/>
      </p:cViewPr>
      <p:guideLst>
        <p:guide orient="horz" pos="900"/>
        <p:guide orient="horz" pos="2839"/>
        <p:guide orient="horz" pos="2699"/>
        <p:guide orient="horz" pos="1080"/>
        <p:guide pos="1389"/>
        <p:guide pos="16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2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4AF74-09D3-404D-93C0-198605948149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34435-956D-4599-8DFC-DB673C97E8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513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34435-956D-4599-8DFC-DB673C97E8A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5116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38D0A-C7FB-4C76-BF55-41C9E2AAAA0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846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38D0A-C7FB-4C76-BF55-41C9E2AAAA0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2877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10B8E-B4C3-41E8-A05B-F2BAB78B8E0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7784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34435-956D-4599-8DFC-DB673C97E8A1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3816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34435-956D-4599-8DFC-DB673C97E8A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3682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34435-956D-4599-8DFC-DB673C97E8A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964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34435-956D-4599-8DFC-DB673C97E8A1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5771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34435-956D-4599-8DFC-DB673C97E8A1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5903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34435-956D-4599-8DFC-DB673C97E8A1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882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34435-956D-4599-8DFC-DB673C97E8A1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90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34435-956D-4599-8DFC-DB673C97E8A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54013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34435-956D-4599-8DFC-DB673C97E8A1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056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34435-956D-4599-8DFC-DB673C97E8A1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51851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34435-956D-4599-8DFC-DB673C97E8A1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832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34435-956D-4599-8DFC-DB673C97E8A1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4990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34435-956D-4599-8DFC-DB673C97E8A1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5349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34435-956D-4599-8DFC-DB673C97E8A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8212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34435-956D-4599-8DFC-DB673C97E8A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3137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34435-956D-4599-8DFC-DB673C97E8A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325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34435-956D-4599-8DFC-DB673C97E8A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629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38D0A-C7FB-4C76-BF55-41C9E2AAAA0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2705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38D0A-C7FB-4C76-BF55-41C9E2AAAA0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852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38D0A-C7FB-4C76-BF55-41C9E2AAAA0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500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shutterstock_12043852_bew_klein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274080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0" y="3683000"/>
            <a:ext cx="9144000" cy="3175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pic>
        <p:nvPicPr>
          <p:cNvPr id="9" name="Afbeelding 8" descr="SLO_logo_tota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67" y="867805"/>
            <a:ext cx="1289733" cy="72590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17788" y="1436533"/>
            <a:ext cx="6314545" cy="2348473"/>
          </a:xfr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/>
                <a:cs typeface="Arial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617787" y="4305300"/>
            <a:ext cx="6526212" cy="12171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chemeClr val="bg1">
                    <a:lumMod val="65000"/>
                  </a:schemeClr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/>
          <p:cNvSpPr/>
          <p:nvPr userDrawn="1"/>
        </p:nvSpPr>
        <p:spPr>
          <a:xfrm>
            <a:off x="2439792" y="3683000"/>
            <a:ext cx="6704207" cy="3039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2439793" y="3658006"/>
            <a:ext cx="5105182" cy="303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SLO</a:t>
            </a:r>
            <a:r>
              <a:rPr lang="nl-NL" sz="1400" baseline="0" dirty="0"/>
              <a:t> </a:t>
            </a:r>
            <a:r>
              <a:rPr lang="nl-NL" sz="1200" baseline="0" dirty="0"/>
              <a:t>●</a:t>
            </a:r>
            <a:r>
              <a:rPr lang="nl-NL" sz="1400" baseline="0" dirty="0"/>
              <a:t> nationaal expertisecentrum leerplanontwikkeling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50152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09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861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453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923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05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58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90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12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460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3BF-A17C-4846-9E8E-9066EF5C02B5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99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803BF-A17C-4846-9E8E-9066EF5C02B5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pic>
        <p:nvPicPr>
          <p:cNvPr id="10" name="Afbeelding 9" descr="SLO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36" y="6270356"/>
            <a:ext cx="557803" cy="3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5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Lucia%20Bruning%20%3cl.bruning@gmx.de%3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andreikingschoolexamen.slo.nl/handreikingen-havo-vwo" TargetMode="External"/><Relationship Id="rId4" Type="http://schemas.openxmlformats.org/officeDocument/2006/relationships/hyperlink" Target="mailto:j.paus@slo.n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014105" y="4376321"/>
            <a:ext cx="6526212" cy="12171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Voor argumenteren en redeneren</a:t>
            </a: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r"/>
            <a:r>
              <a:rPr lang="nl-NL" sz="1500" b="0" dirty="0">
                <a:solidFill>
                  <a:schemeClr val="tx1"/>
                </a:solidFill>
              </a:rPr>
              <a:t>Lucia Bruning</a:t>
            </a:r>
          </a:p>
          <a:p>
            <a:pPr algn="r"/>
            <a:r>
              <a:rPr lang="nl-NL" sz="1500" b="0" dirty="0">
                <a:solidFill>
                  <a:schemeClr val="tx1"/>
                </a:solidFill>
              </a:rPr>
              <a:t>Jos Paus</a:t>
            </a:r>
          </a:p>
        </p:txBody>
      </p:sp>
      <p:sp>
        <p:nvSpPr>
          <p:cNvPr id="6" name="Subtitel 2"/>
          <p:cNvSpPr txBox="1">
            <a:spLocks/>
          </p:cNvSpPr>
          <p:nvPr/>
        </p:nvSpPr>
        <p:spPr>
          <a:xfrm>
            <a:off x="2617787" y="1724024"/>
            <a:ext cx="6356880" cy="1958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>
                <a:solidFill>
                  <a:schemeClr val="bg1">
                    <a:lumMod val="65000"/>
                  </a:schemeClr>
                </a:solidFill>
                <a:effectLst/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4800" dirty="0">
                <a:solidFill>
                  <a:schemeClr val="bg1"/>
                </a:solidFill>
              </a:rPr>
              <a:t>S</a:t>
            </a:r>
            <a:r>
              <a:rPr lang="nl-NL" sz="3600" dirty="0">
                <a:solidFill>
                  <a:schemeClr val="bg1"/>
                </a:solidFill>
              </a:rPr>
              <a:t>ystematische </a:t>
            </a:r>
            <a:r>
              <a:rPr lang="nl-NL" sz="4800" dirty="0">
                <a:solidFill>
                  <a:schemeClr val="bg1"/>
                </a:solidFill>
              </a:rPr>
              <a:t>P</a:t>
            </a:r>
            <a:r>
              <a:rPr lang="nl-NL" sz="3600" dirty="0">
                <a:solidFill>
                  <a:schemeClr val="bg1"/>
                </a:solidFill>
              </a:rPr>
              <a:t>robleem </a:t>
            </a:r>
            <a:r>
              <a:rPr lang="nl-NL" sz="4800" dirty="0">
                <a:solidFill>
                  <a:schemeClr val="bg1"/>
                </a:solidFill>
              </a:rPr>
              <a:t>A</a:t>
            </a:r>
            <a:r>
              <a:rPr lang="nl-NL" sz="3600" dirty="0">
                <a:solidFill>
                  <a:schemeClr val="bg1"/>
                </a:solidFill>
              </a:rPr>
              <a:t>anpak plus</a:t>
            </a:r>
          </a:p>
        </p:txBody>
      </p:sp>
    </p:spTree>
    <p:extLst>
      <p:ext uri="{BB962C8B-B14F-4D97-AF65-F5344CB8AC3E}">
        <p14:creationId xmlns:p14="http://schemas.microsoft.com/office/powerpoint/2010/main" val="102276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27184" y="2333106"/>
            <a:ext cx="2061530" cy="994172"/>
          </a:xfrm>
        </p:spPr>
        <p:txBody>
          <a:bodyPr/>
          <a:lstStyle/>
          <a:p>
            <a:r>
              <a:rPr lang="de-DE" dirty="0" err="1"/>
              <a:t>Toulmin</a:t>
            </a:r>
            <a:endParaRPr lang="de-DE" dirty="0"/>
          </a:p>
        </p:txBody>
      </p:sp>
      <p:grpSp>
        <p:nvGrpSpPr>
          <p:cNvPr id="23" name="Groep 365"/>
          <p:cNvGrpSpPr/>
          <p:nvPr/>
        </p:nvGrpSpPr>
        <p:grpSpPr>
          <a:xfrm>
            <a:off x="166880" y="1725416"/>
            <a:ext cx="5493066" cy="3548129"/>
            <a:chOff x="41573" y="0"/>
            <a:chExt cx="5740400" cy="3316969"/>
          </a:xfrm>
          <a:noFill/>
        </p:grpSpPr>
        <p:grpSp>
          <p:nvGrpSpPr>
            <p:cNvPr id="24" name="Groep 366"/>
            <p:cNvGrpSpPr/>
            <p:nvPr/>
          </p:nvGrpSpPr>
          <p:grpSpPr>
            <a:xfrm>
              <a:off x="1780988" y="5977"/>
              <a:ext cx="1333621" cy="1315920"/>
              <a:chOff x="0" y="0"/>
              <a:chExt cx="1333621" cy="1315920"/>
            </a:xfrm>
            <a:grpFill/>
          </p:grpSpPr>
          <p:sp>
            <p:nvSpPr>
              <p:cNvPr id="38" name="Toelichting met PIJL-OMHOOG 367"/>
              <p:cNvSpPr/>
              <p:nvPr/>
            </p:nvSpPr>
            <p:spPr>
              <a:xfrm rot="10800000">
                <a:off x="0" y="0"/>
                <a:ext cx="1333621" cy="1315920"/>
              </a:xfrm>
              <a:prstGeom prst="upArrowCallout">
                <a:avLst>
                  <a:gd name="adj1" fmla="val 22980"/>
                  <a:gd name="adj2" fmla="val 25000"/>
                  <a:gd name="adj3" fmla="val 25000"/>
                  <a:gd name="adj4" fmla="val 74775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350"/>
              </a:p>
            </p:txBody>
          </p:sp>
          <p:sp>
            <p:nvSpPr>
              <p:cNvPr id="39" name="Tekstvak 2"/>
              <p:cNvSpPr txBox="1">
                <a:spLocks noChangeArrowheads="1"/>
              </p:cNvSpPr>
              <p:nvPr/>
            </p:nvSpPr>
            <p:spPr bwMode="auto">
              <a:xfrm>
                <a:off x="10014" y="193511"/>
                <a:ext cx="1323340" cy="7372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68580" tIns="34290" rIns="68580" bIns="34290" anchor="t" anchorCtr="0">
                <a:no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nl-NL" sz="45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QUALIFIER  </a:t>
                </a:r>
                <a:endParaRPr lang="de-DE" sz="75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900"/>
                  </a:lnSpc>
                </a:pPr>
                <a:r>
                  <a:rPr lang="nl-NL" sz="45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(GELDIGHEID / AFZWAKKING)</a:t>
                </a:r>
                <a:endParaRPr lang="de-DE" sz="75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5" name="Groep 369"/>
            <p:cNvGrpSpPr/>
            <p:nvPr/>
          </p:nvGrpSpPr>
          <p:grpSpPr>
            <a:xfrm>
              <a:off x="3233271" y="0"/>
              <a:ext cx="1333500" cy="1315720"/>
              <a:chOff x="0" y="0"/>
              <a:chExt cx="1333500" cy="1315720"/>
            </a:xfrm>
            <a:grpFill/>
          </p:grpSpPr>
          <p:sp>
            <p:nvSpPr>
              <p:cNvPr id="36" name="Toelichting met PIJL-OMHOOG 370"/>
              <p:cNvSpPr/>
              <p:nvPr/>
            </p:nvSpPr>
            <p:spPr>
              <a:xfrm rot="10800000">
                <a:off x="0" y="0"/>
                <a:ext cx="1333500" cy="1315720"/>
              </a:xfrm>
              <a:prstGeom prst="upArrowCallout">
                <a:avLst>
                  <a:gd name="adj1" fmla="val 22980"/>
                  <a:gd name="adj2" fmla="val 25000"/>
                  <a:gd name="adj3" fmla="val 25000"/>
                  <a:gd name="adj4" fmla="val 74775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350"/>
              </a:p>
            </p:txBody>
          </p:sp>
          <p:sp>
            <p:nvSpPr>
              <p:cNvPr id="37" name="Tekstvak 2"/>
              <p:cNvSpPr txBox="1">
                <a:spLocks noChangeArrowheads="1"/>
              </p:cNvSpPr>
              <p:nvPr/>
            </p:nvSpPr>
            <p:spPr bwMode="auto">
              <a:xfrm>
                <a:off x="8397" y="18220"/>
                <a:ext cx="1324702" cy="9182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68580" tIns="34290" rIns="68580" bIns="34290" anchor="t" anchorCtr="0">
                <a:no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nl-NL" sz="45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REBUTTAL</a:t>
                </a:r>
                <a:endParaRPr lang="de-DE" sz="75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900"/>
                  </a:lnSpc>
                </a:pPr>
                <a:r>
                  <a:rPr lang="nl-NL" sz="45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(BEPERKING / TEGENSPRAAK / VOORBEHOUD / WEERLEGGING)</a:t>
                </a:r>
                <a:endParaRPr lang="de-DE" sz="75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900"/>
                  </a:lnSpc>
                </a:pPr>
                <a:r>
                  <a:rPr lang="nl-NL" sz="75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de-DE" sz="75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Groep 372"/>
            <p:cNvGrpSpPr/>
            <p:nvPr/>
          </p:nvGrpSpPr>
          <p:grpSpPr>
            <a:xfrm>
              <a:off x="41573" y="1083568"/>
              <a:ext cx="5740400" cy="2233401"/>
              <a:chOff x="42192" y="-64868"/>
              <a:chExt cx="5825936" cy="2266713"/>
            </a:xfrm>
            <a:grpFill/>
          </p:grpSpPr>
          <p:sp>
            <p:nvSpPr>
              <p:cNvPr id="27" name="Tekstvak 2"/>
              <p:cNvSpPr txBox="1">
                <a:spLocks noChangeArrowheads="1"/>
              </p:cNvSpPr>
              <p:nvPr/>
            </p:nvSpPr>
            <p:spPr bwMode="auto">
              <a:xfrm>
                <a:off x="42192" y="-64868"/>
                <a:ext cx="1311275" cy="62824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68580" tIns="34290" rIns="68580" bIns="34290" anchor="t" anchorCtr="0">
                <a:no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nl-NL" sz="45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DATA </a:t>
                </a:r>
                <a:br>
                  <a:rPr lang="nl-NL" sz="45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nl-NL" sz="45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(GEGEVENS)</a:t>
                </a:r>
                <a:endParaRPr lang="de-DE" sz="75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kstvak 2"/>
              <p:cNvSpPr txBox="1">
                <a:spLocks noChangeArrowheads="1"/>
              </p:cNvSpPr>
              <p:nvPr/>
            </p:nvSpPr>
            <p:spPr bwMode="auto">
              <a:xfrm>
                <a:off x="4353653" y="-62370"/>
                <a:ext cx="1514475" cy="62575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68580" tIns="34290" rIns="68580" bIns="34290" anchor="t" anchorCtr="0">
                <a:no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nl-NL" sz="45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CLAIM</a:t>
                </a:r>
                <a:br>
                  <a:rPr lang="nl-NL" sz="45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nl-NL" sz="45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(STANDPUNT)</a:t>
                </a:r>
                <a:endParaRPr lang="de-DE" sz="75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9" name="Rechte verbindingslijn met pijl 375"/>
              <p:cNvCxnSpPr/>
              <p:nvPr/>
            </p:nvCxnSpPr>
            <p:spPr>
              <a:xfrm flipV="1">
                <a:off x="1330859" y="199176"/>
                <a:ext cx="3004820" cy="0"/>
              </a:xfrm>
              <a:prstGeom prst="straightConnector1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30" name="Groep 376"/>
              <p:cNvGrpSpPr/>
              <p:nvPr/>
            </p:nvGrpSpPr>
            <p:grpSpPr>
              <a:xfrm>
                <a:off x="1246044" y="239322"/>
                <a:ext cx="1847762" cy="1033981"/>
                <a:chOff x="-178008" y="-944"/>
                <a:chExt cx="2033238" cy="1638938"/>
              </a:xfrm>
              <a:grpFill/>
            </p:grpSpPr>
            <p:sp>
              <p:nvSpPr>
                <p:cNvPr id="34" name="Toelichting met PIJL-OMHOOG 377"/>
                <p:cNvSpPr/>
                <p:nvPr/>
              </p:nvSpPr>
              <p:spPr>
                <a:xfrm>
                  <a:off x="-160" y="-944"/>
                  <a:ext cx="1675499" cy="1638938"/>
                </a:xfrm>
                <a:prstGeom prst="upArrowCallout">
                  <a:avLst>
                    <a:gd name="adj1" fmla="val 22980"/>
                    <a:gd name="adj2" fmla="val 25000"/>
                    <a:gd name="adj3" fmla="val 25000"/>
                    <a:gd name="adj4" fmla="val 74775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 sz="1350"/>
                </a:p>
              </p:txBody>
            </p:sp>
            <p:sp>
              <p:nvSpPr>
                <p:cNvPr id="35" name="Tekstvak 2"/>
                <p:cNvSpPr txBox="1">
                  <a:spLocks noChangeArrowheads="1"/>
                </p:cNvSpPr>
                <p:nvPr/>
              </p:nvSpPr>
              <p:spPr bwMode="auto">
                <a:xfrm>
                  <a:off x="-178008" y="510495"/>
                  <a:ext cx="2033238" cy="112631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vert="horz" wrap="square" lIns="68580" tIns="34290" rIns="68580" bIns="34290" anchor="t" anchorCtr="0">
                  <a:noAutofit/>
                </a:bodyPr>
                <a:lstStyle/>
                <a:p>
                  <a:pPr algn="ctr">
                    <a:lnSpc>
                      <a:spcPts val="900"/>
                    </a:lnSpc>
                  </a:pPr>
                  <a:r>
                    <a:rPr lang="nl-NL" sz="45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WARRANT </a:t>
                  </a:r>
                  <a:endParaRPr lang="de-DE" sz="75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900"/>
                    </a:lnSpc>
                  </a:pPr>
                  <a:r>
                    <a:rPr lang="nl-NL" sz="45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(RECHTVAARDIGING)</a:t>
                  </a:r>
                  <a:endParaRPr lang="de-DE" sz="75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" name="Groep 379"/>
              <p:cNvGrpSpPr/>
              <p:nvPr/>
            </p:nvGrpSpPr>
            <p:grpSpPr>
              <a:xfrm>
                <a:off x="1353069" y="1286261"/>
                <a:ext cx="1577086" cy="915584"/>
                <a:chOff x="-370" y="-668557"/>
                <a:chExt cx="1381146" cy="1935850"/>
              </a:xfrm>
              <a:grpFill/>
            </p:grpSpPr>
            <p:sp>
              <p:nvSpPr>
                <p:cNvPr id="32" name="Toelichting met PIJL-OMHOOG 380"/>
                <p:cNvSpPr/>
                <p:nvPr/>
              </p:nvSpPr>
              <p:spPr>
                <a:xfrm>
                  <a:off x="-370" y="-668557"/>
                  <a:ext cx="1381044" cy="1935850"/>
                </a:xfrm>
                <a:prstGeom prst="upArrowCallout">
                  <a:avLst>
                    <a:gd name="adj1" fmla="val 22980"/>
                    <a:gd name="adj2" fmla="val 25000"/>
                    <a:gd name="adj3" fmla="val 25000"/>
                    <a:gd name="adj4" fmla="val 74775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 sz="1350"/>
                </a:p>
              </p:txBody>
            </p:sp>
            <p:sp>
              <p:nvSpPr>
                <p:cNvPr id="33" name="Tekstvak 2"/>
                <p:cNvSpPr txBox="1">
                  <a:spLocks noChangeArrowheads="1"/>
                </p:cNvSpPr>
                <p:nvPr/>
              </p:nvSpPr>
              <p:spPr bwMode="auto">
                <a:xfrm>
                  <a:off x="-114" y="-58051"/>
                  <a:ext cx="1380890" cy="13248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vert="horz" wrap="square" lIns="68580" tIns="34290" rIns="68580" bIns="34290" anchor="t" anchorCtr="0">
                  <a:noAutofit/>
                </a:bodyPr>
                <a:lstStyle/>
                <a:p>
                  <a:pPr algn="ctr">
                    <a:lnSpc>
                      <a:spcPts val="900"/>
                    </a:lnSpc>
                  </a:pPr>
                  <a:r>
                    <a:rPr lang="nl-NL" sz="45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BACKING</a:t>
                  </a:r>
                  <a:endParaRPr lang="de-DE" sz="75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900"/>
                    </a:lnSpc>
                  </a:pPr>
                  <a:r>
                    <a:rPr lang="nl-NL" sz="45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(ONDERBOUWING)</a:t>
                  </a:r>
                  <a:endParaRPr lang="de-DE" sz="75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40" name="Groep 1"/>
          <p:cNvGrpSpPr/>
          <p:nvPr/>
        </p:nvGrpSpPr>
        <p:grpSpPr>
          <a:xfrm>
            <a:off x="3956922" y="4382882"/>
            <a:ext cx="4933474" cy="650972"/>
            <a:chOff x="0" y="0"/>
            <a:chExt cx="6697251" cy="772580"/>
          </a:xfrm>
          <a:noFill/>
        </p:grpSpPr>
        <p:sp>
          <p:nvSpPr>
            <p:cNvPr id="41" name="Tekstvak 2"/>
            <p:cNvSpPr txBox="1">
              <a:spLocks noChangeArrowheads="1"/>
            </p:cNvSpPr>
            <p:nvPr/>
          </p:nvSpPr>
          <p:spPr bwMode="auto">
            <a:xfrm>
              <a:off x="0" y="0"/>
              <a:ext cx="1311275" cy="38929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68580" tIns="34290" rIns="68580" bIns="34290" anchor="t" anchorCtr="0">
              <a:noAutofit/>
            </a:bodyPr>
            <a:lstStyle/>
            <a:p>
              <a:pPr algn="ctr">
                <a:lnSpc>
                  <a:spcPts val="900"/>
                </a:lnSpc>
                <a:spcBef>
                  <a:spcPts val="225"/>
                </a:spcBef>
              </a:pPr>
              <a:r>
                <a:rPr lang="nl-NL" sz="6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DATA</a:t>
              </a:r>
              <a:endParaRPr lang="de-DE" sz="75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kstvak 2"/>
            <p:cNvSpPr txBox="1">
              <a:spLocks noChangeArrowheads="1"/>
            </p:cNvSpPr>
            <p:nvPr/>
          </p:nvSpPr>
          <p:spPr bwMode="auto">
            <a:xfrm>
              <a:off x="5182775" y="0"/>
              <a:ext cx="1514476" cy="3618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68580" tIns="34290" rIns="68580" bIns="34290" anchor="t" anchorCtr="0">
              <a:noAutofit/>
            </a:bodyPr>
            <a:lstStyle/>
            <a:p>
              <a:pPr algn="ctr">
                <a:lnSpc>
                  <a:spcPts val="900"/>
                </a:lnSpc>
                <a:spcBef>
                  <a:spcPts val="75"/>
                </a:spcBef>
              </a:pPr>
              <a:r>
                <a:rPr lang="nl-NL" sz="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CONCLUSIE</a:t>
              </a:r>
              <a:endParaRPr lang="de-DE" sz="7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3" name="Rechte verbindingslijn met pijl 4"/>
            <p:cNvCxnSpPr>
              <a:endCxn id="42" idx="1"/>
            </p:cNvCxnSpPr>
            <p:nvPr/>
          </p:nvCxnSpPr>
          <p:spPr>
            <a:xfrm flipV="1">
              <a:off x="1330413" y="180918"/>
              <a:ext cx="3851782" cy="18258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44" name="Groep 26"/>
            <p:cNvGrpSpPr/>
            <p:nvPr/>
          </p:nvGrpSpPr>
          <p:grpSpPr>
            <a:xfrm>
              <a:off x="2598924" y="199184"/>
              <a:ext cx="1490297" cy="573396"/>
              <a:chOff x="1310656" y="-64564"/>
              <a:chExt cx="1639890" cy="908875"/>
            </a:xfrm>
            <a:grpFill/>
          </p:grpSpPr>
          <p:sp>
            <p:nvSpPr>
              <p:cNvPr id="45" name="Toelichting met PIJL-OMHOOG 27"/>
              <p:cNvSpPr/>
              <p:nvPr/>
            </p:nvSpPr>
            <p:spPr>
              <a:xfrm>
                <a:off x="1310656" y="-64564"/>
                <a:ext cx="1639890" cy="908875"/>
              </a:xfrm>
              <a:prstGeom prst="upArrowCallout">
                <a:avLst>
                  <a:gd name="adj1" fmla="val 22980"/>
                  <a:gd name="adj2" fmla="val 25000"/>
                  <a:gd name="adj3" fmla="val 25000"/>
                  <a:gd name="adj4" fmla="val 74775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350"/>
              </a:p>
            </p:txBody>
          </p:sp>
          <p:sp>
            <p:nvSpPr>
              <p:cNvPr id="46" name="Tekstvak 2"/>
              <p:cNvSpPr txBox="1">
                <a:spLocks noChangeArrowheads="1"/>
              </p:cNvSpPr>
              <p:nvPr/>
            </p:nvSpPr>
            <p:spPr bwMode="auto">
              <a:xfrm>
                <a:off x="1310656" y="264509"/>
                <a:ext cx="1576934" cy="5669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68580" tIns="34290" rIns="68580" bIns="34290" anchor="t" anchorCtr="0">
                <a:no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nl-NL" sz="6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VERBINDING</a:t>
                </a:r>
                <a:endParaRPr lang="de-DE" sz="75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91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Concept-context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657850" y="2800350"/>
            <a:ext cx="2857500" cy="2689622"/>
          </a:xfrm>
        </p:spPr>
        <p:txBody>
          <a:bodyPr/>
          <a:lstStyle/>
          <a:p>
            <a:r>
              <a:rPr lang="de-DE" dirty="0" err="1"/>
              <a:t>Talige</a:t>
            </a:r>
            <a:r>
              <a:rPr lang="de-DE" dirty="0"/>
              <a:t> </a:t>
            </a:r>
            <a:r>
              <a:rPr lang="de-DE" dirty="0" err="1"/>
              <a:t>opgaven</a:t>
            </a:r>
            <a:endParaRPr lang="de-DE" dirty="0"/>
          </a:p>
          <a:p>
            <a:r>
              <a:rPr lang="de-DE" dirty="0" err="1"/>
              <a:t>Voorkennis</a:t>
            </a:r>
            <a:r>
              <a:rPr lang="de-DE" dirty="0"/>
              <a:t> </a:t>
            </a:r>
            <a:r>
              <a:rPr lang="de-DE" dirty="0" err="1"/>
              <a:t>expliciet</a:t>
            </a:r>
            <a:r>
              <a:rPr lang="de-DE" dirty="0"/>
              <a:t> </a:t>
            </a:r>
            <a:r>
              <a:rPr lang="de-DE" dirty="0" err="1"/>
              <a:t>maken</a:t>
            </a:r>
            <a:endParaRPr lang="de-DE" dirty="0"/>
          </a:p>
          <a:p>
            <a:r>
              <a:rPr lang="de-DE" dirty="0" err="1"/>
              <a:t>Decontextualiseren</a:t>
            </a:r>
            <a:endParaRPr lang="de-DE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5" y="2125266"/>
            <a:ext cx="4252505" cy="3191037"/>
          </a:xfrm>
        </p:spPr>
      </p:pic>
    </p:spTree>
    <p:extLst>
      <p:ext uri="{BB962C8B-B14F-4D97-AF65-F5344CB8AC3E}">
        <p14:creationId xmlns:p14="http://schemas.microsoft.com/office/powerpoint/2010/main" val="6815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8052" y="257636"/>
            <a:ext cx="8510198" cy="1658311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/>
              <a:t>Voorbeeldvraag </a:t>
            </a:r>
            <a:br>
              <a:rPr lang="nl-NL" dirty="0"/>
            </a:br>
            <a:r>
              <a:rPr lang="nl-NL" dirty="0"/>
              <a:t>Elektrische deken</a:t>
            </a:r>
            <a:r>
              <a:rPr lang="nl-NL" dirty="0">
                <a:cs typeface="Times New Roman"/>
              </a:rPr>
              <a:t> </a:t>
            </a:r>
            <a:br>
              <a:rPr lang="nl-NL" dirty="0">
                <a:cs typeface="Times New Roman"/>
              </a:rPr>
            </a:br>
            <a:r>
              <a:rPr lang="nl-NL" sz="1650" dirty="0">
                <a:cs typeface="Times New Roman"/>
              </a:rPr>
              <a:t>(CE havo pilot 2009 I)</a:t>
            </a:r>
            <a:endParaRPr lang="nl-NL" sz="165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8052" y="2057402"/>
            <a:ext cx="6515102" cy="3752848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nl-NL" sz="1650" dirty="0">
                <a:ea typeface="Calibri"/>
                <a:cs typeface="Times New Roman"/>
              </a:rPr>
              <a:t>In een elektrische deken zitten </a:t>
            </a:r>
            <a:br>
              <a:rPr lang="nl-NL" sz="1650" dirty="0">
                <a:ea typeface="Calibri"/>
                <a:cs typeface="Times New Roman"/>
              </a:rPr>
            </a:br>
            <a:r>
              <a:rPr lang="nl-NL" sz="1650" dirty="0">
                <a:ea typeface="Calibri"/>
                <a:cs typeface="Times New Roman"/>
              </a:rPr>
              <a:t>twee even lange verwarmingsdraden. </a:t>
            </a:r>
            <a:br>
              <a:rPr lang="nl-NL" sz="1650" dirty="0">
                <a:ea typeface="Calibri"/>
                <a:cs typeface="Times New Roman"/>
              </a:rPr>
            </a:br>
            <a:r>
              <a:rPr lang="nl-NL" sz="1650" dirty="0">
                <a:ea typeface="Calibri"/>
                <a:cs typeface="Times New Roman"/>
              </a:rPr>
              <a:t>Door de draden op verschillende manieren</a:t>
            </a:r>
            <a:br>
              <a:rPr lang="nl-NL" sz="1650" dirty="0">
                <a:ea typeface="Calibri"/>
                <a:cs typeface="Times New Roman"/>
              </a:rPr>
            </a:br>
            <a:r>
              <a:rPr lang="nl-NL" sz="1650" dirty="0">
                <a:ea typeface="Calibri"/>
                <a:cs typeface="Times New Roman"/>
              </a:rPr>
              <a:t>op de netspanning aan te sluiten, </a:t>
            </a:r>
            <a:br>
              <a:rPr lang="nl-NL" sz="1650" dirty="0">
                <a:ea typeface="Calibri"/>
                <a:cs typeface="Times New Roman"/>
              </a:rPr>
            </a:br>
            <a:r>
              <a:rPr lang="nl-NL" sz="1650" dirty="0">
                <a:ea typeface="Calibri"/>
                <a:cs typeface="Times New Roman"/>
              </a:rPr>
              <a:t>heeft de deken drie verwarmingsstanden:</a:t>
            </a:r>
            <a:br>
              <a:rPr lang="nl-NL" sz="1650" dirty="0">
                <a:ea typeface="Calibri"/>
                <a:cs typeface="Times New Roman"/>
              </a:rPr>
            </a:br>
            <a:r>
              <a:rPr lang="nl-NL" sz="1650" dirty="0">
                <a:ea typeface="Calibri"/>
                <a:cs typeface="Times New Roman"/>
              </a:rPr>
              <a:t>I, II en III.</a:t>
            </a: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nl-NL" sz="1650" dirty="0">
                <a:ea typeface="Calibri"/>
                <a:cs typeface="Times New Roman"/>
              </a:rPr>
              <a:t>In figuur 1 is getekend hoe de draden op de </a:t>
            </a:r>
            <a:br>
              <a:rPr lang="nl-NL" sz="1650" dirty="0">
                <a:ea typeface="Calibri"/>
                <a:cs typeface="Times New Roman"/>
              </a:rPr>
            </a:br>
            <a:r>
              <a:rPr lang="nl-NL" sz="1650" dirty="0">
                <a:ea typeface="Calibri"/>
                <a:cs typeface="Times New Roman"/>
              </a:rPr>
              <a:t>netspanning zijn aangesloten in stand I. De weerstand van de draad tussen de punten A en C is gelijk aan de weerstand van de draad tussen de punten B en C: R</a:t>
            </a:r>
            <a:r>
              <a:rPr lang="nl-NL" sz="1650" baseline="-25000" dirty="0">
                <a:ea typeface="Calibri"/>
                <a:cs typeface="Times New Roman"/>
              </a:rPr>
              <a:t>AC</a:t>
            </a:r>
            <a:r>
              <a:rPr lang="nl-NL" sz="1650" dirty="0">
                <a:ea typeface="Calibri"/>
                <a:cs typeface="Times New Roman"/>
              </a:rPr>
              <a:t> = R</a:t>
            </a:r>
            <a:r>
              <a:rPr lang="nl-NL" sz="1650" baseline="-25000" dirty="0">
                <a:ea typeface="Calibri"/>
                <a:cs typeface="Times New Roman"/>
              </a:rPr>
              <a:t>BC</a:t>
            </a:r>
            <a:r>
              <a:rPr lang="nl-NL" sz="1650" dirty="0">
                <a:ea typeface="Calibri"/>
                <a:cs typeface="Times New Roman"/>
              </a:rPr>
              <a:t> = 529 Ω. De weerstand tussen de punten A en B, die op de netspanning zijn aangesloten, is in stand I gelijk aan 1058 Ω.</a:t>
            </a: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endParaRPr lang="nl-NL" sz="1650" dirty="0"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005" y="499013"/>
            <a:ext cx="2275693" cy="261000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743" y="3109015"/>
            <a:ext cx="1987478" cy="270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6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b="1" dirty="0">
                <a:solidFill>
                  <a:prstClr val="black"/>
                </a:solidFill>
              </a:rPr>
              <a:t>SPA</a:t>
            </a:r>
            <a:r>
              <a:rPr lang="nl-NL" sz="5400" dirty="0">
                <a:solidFill>
                  <a:prstClr val="black"/>
                </a:solidFill>
              </a:rPr>
              <a:t> </a:t>
            </a:r>
            <a:r>
              <a:rPr lang="nl-NL" sz="975" dirty="0">
                <a:solidFill>
                  <a:prstClr val="black"/>
                </a:solidFill>
              </a:rPr>
              <a:t>systematische probleem aanpak: redeneren-argumenteren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Het SPA+ formulier: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Als hulpmiddel</a:t>
            </a:r>
          </a:p>
          <a:p>
            <a:r>
              <a:rPr lang="nl-NL" dirty="0"/>
              <a:t>Als startpunt van het oplossen</a:t>
            </a:r>
          </a:p>
          <a:p>
            <a:r>
              <a:rPr lang="nl-NL" dirty="0"/>
              <a:t>.....</a:t>
            </a:r>
          </a:p>
        </p:txBody>
      </p:sp>
    </p:spTree>
    <p:extLst>
      <p:ext uri="{BB962C8B-B14F-4D97-AF65-F5344CB8AC3E}">
        <p14:creationId xmlns:p14="http://schemas.microsoft.com/office/powerpoint/2010/main" val="25103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b="1" dirty="0">
                <a:solidFill>
                  <a:prstClr val="black"/>
                </a:solidFill>
              </a:rPr>
              <a:t>SPA</a:t>
            </a:r>
            <a:r>
              <a:rPr lang="nl-NL" sz="5400" dirty="0">
                <a:solidFill>
                  <a:prstClr val="black"/>
                </a:solidFill>
              </a:rPr>
              <a:t> </a:t>
            </a:r>
            <a:r>
              <a:rPr lang="nl-NL" sz="975" dirty="0">
                <a:solidFill>
                  <a:prstClr val="black"/>
                </a:solidFill>
              </a:rPr>
              <a:t>systematische probleem aanpak: redeneren-argumenteren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Stap 1: Wat is de vraag?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457200" y="2381616"/>
            <a:ext cx="3493364" cy="1932932"/>
          </a:xfrm>
          <a:prstGeom prst="rect">
            <a:avLst/>
          </a:prstGeom>
        </p:spPr>
        <p:txBody>
          <a:bodyPr vert="horz" lIns="68580" tIns="34290" rIns="68580" bIns="3429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100" i="1" dirty="0"/>
              <a:t>Een voorbeeld:</a:t>
            </a:r>
          </a:p>
          <a:p>
            <a:pPr marL="0" indent="0">
              <a:buNone/>
            </a:pPr>
            <a:r>
              <a:rPr lang="nl-NL" sz="2100" dirty="0"/>
              <a:t>Een parachutist stapt uit stilstaande </a:t>
            </a:r>
            <a:r>
              <a:rPr lang="nl-NL" sz="2100" dirty="0" err="1"/>
              <a:t>helicopter</a:t>
            </a:r>
            <a:r>
              <a:rPr lang="nl-NL" sz="2100" dirty="0"/>
              <a:t>. Op een zeker moment is de snelheid constant (A-B). Dan opent hij de parachute. De snelheid zal dan na korte tijd weer constant worden (na C). Zie in de figuur.</a:t>
            </a:r>
          </a:p>
          <a:p>
            <a:pPr marL="0" indent="0">
              <a:buNone/>
            </a:pPr>
            <a:r>
              <a:rPr lang="nl-NL" sz="2100" dirty="0"/>
              <a:t>We kijken naar vier mogelijkheden: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nl-NL" sz="2100" dirty="0"/>
              <a:t>De luchtwrijving tussen AB is even groot als de luchtwrijving na C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nl-NL" sz="2100" dirty="0"/>
              <a:t>De luchtwrijving tussen AB is groter dan de luchtwrijving na C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nl-NL" sz="2100" dirty="0"/>
              <a:t>De luchtwrijving tussen AB is kleiner dan de luchtwrijving na C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nl-NL" sz="2100" dirty="0"/>
              <a:t>Je kunt geen uitspraak doen over de grootte van de luchtwrijving tussen AB en na C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nl-NL" sz="2100" dirty="0"/>
          </a:p>
          <a:p>
            <a:pPr marL="0" indent="0">
              <a:buNone/>
            </a:pPr>
            <a:r>
              <a:rPr lang="nl-NL" sz="2100" dirty="0"/>
              <a:t>Beredeneer welke de juiste mogelijkheid is.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304" y="1780569"/>
            <a:ext cx="2304488" cy="183810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950564" y="3669273"/>
            <a:ext cx="48752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Stap 1</a:t>
            </a:r>
            <a:r>
              <a:rPr lang="nl-NL" dirty="0"/>
              <a:t>:</a:t>
            </a:r>
          </a:p>
          <a:p>
            <a:r>
              <a:rPr lang="nl-NL" dirty="0"/>
              <a:t>We vergelijken de luchtwrijving in twee situaties: mét en zonder parachute.</a:t>
            </a:r>
          </a:p>
          <a:p>
            <a:r>
              <a:rPr lang="nl-NL" dirty="0"/>
              <a:t>Is die wrijvingskracht mét GROTER, KLEINER, EVEN GROOT als zónder parachute? Of kun je er geen uitspraak over doen?</a:t>
            </a:r>
          </a:p>
        </p:txBody>
      </p:sp>
    </p:spTree>
    <p:extLst>
      <p:ext uri="{BB962C8B-B14F-4D97-AF65-F5344CB8AC3E}">
        <p14:creationId xmlns:p14="http://schemas.microsoft.com/office/powerpoint/2010/main" val="221558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b="1" dirty="0">
                <a:solidFill>
                  <a:prstClr val="black"/>
                </a:solidFill>
              </a:rPr>
              <a:t>SPA</a:t>
            </a:r>
            <a:r>
              <a:rPr lang="nl-NL" sz="5400" dirty="0">
                <a:solidFill>
                  <a:prstClr val="black"/>
                </a:solidFill>
              </a:rPr>
              <a:t> </a:t>
            </a:r>
            <a:r>
              <a:rPr lang="nl-NL" sz="975" dirty="0">
                <a:solidFill>
                  <a:prstClr val="black"/>
                </a:solidFill>
              </a:rPr>
              <a:t>systematische probleem aanpak: redeneren-argumenteren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1954" y="1403403"/>
            <a:ext cx="6889072" cy="1532317"/>
          </a:xfrm>
        </p:spPr>
        <p:txBody>
          <a:bodyPr>
            <a:normAutofit fontScale="32500" lnSpcReduction="20000"/>
          </a:bodyPr>
          <a:lstStyle/>
          <a:p>
            <a:r>
              <a:rPr lang="nl-NL" sz="5600" dirty="0"/>
              <a:t>Stap 2: Wat wordt er gevraagd?</a:t>
            </a:r>
          </a:p>
          <a:p>
            <a:pPr marL="0" indent="0">
              <a:buNone/>
            </a:pPr>
            <a:r>
              <a:rPr lang="nl-NL" sz="5600" dirty="0"/>
              <a:t>Welk type opgave is het: D, V of C? </a:t>
            </a:r>
            <a:br>
              <a:rPr lang="nl-NL" sz="5600" dirty="0"/>
            </a:br>
            <a:r>
              <a:rPr lang="nl-NL" sz="5600" b="1" dirty="0"/>
              <a:t>D</a:t>
            </a:r>
            <a:r>
              <a:rPr lang="nl-NL" sz="5600" dirty="0"/>
              <a:t> 	- wordt er naar de </a:t>
            </a:r>
            <a:r>
              <a:rPr lang="nl-NL" sz="5600" cap="small" dirty="0"/>
              <a:t>data</a:t>
            </a:r>
            <a:r>
              <a:rPr lang="nl-NL" sz="5600" dirty="0"/>
              <a:t> gevraagd (Waar is dit op gebaseerd?), of</a:t>
            </a:r>
            <a:br>
              <a:rPr lang="nl-NL" sz="5600" dirty="0"/>
            </a:br>
            <a:r>
              <a:rPr lang="nl-NL" sz="5600" b="1" dirty="0"/>
              <a:t>V</a:t>
            </a:r>
            <a:r>
              <a:rPr lang="nl-NL" sz="5600" dirty="0"/>
              <a:t> 	- wordt er naar de </a:t>
            </a:r>
            <a:r>
              <a:rPr lang="nl-NL" sz="5600" cap="small" dirty="0"/>
              <a:t>verbinding</a:t>
            </a:r>
            <a:r>
              <a:rPr lang="nl-NL" sz="5600" dirty="0"/>
              <a:t> gevraagd (Hoe komen we erbij?), of</a:t>
            </a:r>
          </a:p>
          <a:p>
            <a:pPr marL="0" indent="0">
              <a:buNone/>
            </a:pPr>
            <a:r>
              <a:rPr lang="nl-NL" sz="5600" b="1" dirty="0"/>
              <a:t>C	</a:t>
            </a:r>
            <a:r>
              <a:rPr lang="nl-NL" sz="5600" dirty="0"/>
              <a:t>- wordt er naar een </a:t>
            </a:r>
            <a:r>
              <a:rPr lang="nl-NL" sz="5600" cap="small" dirty="0"/>
              <a:t>conclusie</a:t>
            </a:r>
            <a:r>
              <a:rPr lang="nl-NL" sz="5600" dirty="0"/>
              <a:t> gevraagd (Waar leidt dit toe?)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grpSp>
        <p:nvGrpSpPr>
          <p:cNvPr id="4" name="Groep 3"/>
          <p:cNvGrpSpPr/>
          <p:nvPr/>
        </p:nvGrpSpPr>
        <p:grpSpPr>
          <a:xfrm>
            <a:off x="1493044" y="4596481"/>
            <a:ext cx="5529262" cy="1464469"/>
            <a:chOff x="0" y="0"/>
            <a:chExt cx="6697251" cy="813220"/>
          </a:xfrm>
          <a:noFill/>
        </p:grpSpPr>
        <p:sp>
          <p:nvSpPr>
            <p:cNvPr id="5" name="Tekstvak 2"/>
            <p:cNvSpPr txBox="1">
              <a:spLocks noChangeArrowheads="1"/>
            </p:cNvSpPr>
            <p:nvPr/>
          </p:nvSpPr>
          <p:spPr bwMode="auto">
            <a:xfrm>
              <a:off x="0" y="0"/>
              <a:ext cx="1311275" cy="389299"/>
            </a:xfrm>
            <a:prstGeom prst="rect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vert="horz" wrap="square" lIns="68580" tIns="34290" rIns="68580" bIns="34290" anchor="t" anchorCtr="0">
              <a:noAutofit/>
            </a:bodyPr>
            <a:lstStyle/>
            <a:p>
              <a:pPr algn="ctr" defTabSz="685800">
                <a:lnSpc>
                  <a:spcPts val="900"/>
                </a:lnSpc>
                <a:defRPr/>
              </a:pPr>
              <a:endParaRPr lang="nl-NL" sz="1200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defTabSz="685800">
                <a:lnSpc>
                  <a:spcPts val="900"/>
                </a:lnSpc>
                <a:defRPr/>
              </a:pPr>
              <a:endParaRPr lang="nl-NL" sz="1200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defTabSz="685800">
                <a:lnSpc>
                  <a:spcPts val="900"/>
                </a:lnSpc>
                <a:defRPr/>
              </a:pPr>
              <a:r>
                <a:rPr lang="nl-NL" sz="12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DATA</a:t>
              </a:r>
              <a:endParaRPr lang="nl-NL" sz="1200" b="1" kern="0" dirty="0">
                <a:solidFill>
                  <a:sysClr val="window" lastClr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kstvak 2"/>
            <p:cNvSpPr txBox="1">
              <a:spLocks noChangeArrowheads="1"/>
            </p:cNvSpPr>
            <p:nvPr/>
          </p:nvSpPr>
          <p:spPr bwMode="auto">
            <a:xfrm>
              <a:off x="5182775" y="0"/>
              <a:ext cx="1514476" cy="361837"/>
            </a:xfrm>
            <a:prstGeom prst="rect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vert="horz" wrap="square" lIns="68580" tIns="34290" rIns="68580" bIns="34290" anchor="t" anchorCtr="0">
              <a:noAutofit/>
            </a:bodyPr>
            <a:lstStyle/>
            <a:p>
              <a:pPr algn="ctr" defTabSz="685800">
                <a:lnSpc>
                  <a:spcPts val="900"/>
                </a:lnSpc>
                <a:defRPr/>
              </a:pPr>
              <a:endParaRPr lang="nl-NL" sz="1200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defTabSz="685800">
                <a:lnSpc>
                  <a:spcPts val="900"/>
                </a:lnSpc>
                <a:defRPr/>
              </a:pPr>
              <a:endParaRPr lang="nl-NL" sz="1200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defTabSz="685800">
                <a:lnSpc>
                  <a:spcPts val="900"/>
                </a:lnSpc>
                <a:defRPr/>
              </a:pPr>
              <a:r>
                <a:rPr lang="nl-NL" sz="12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CONCLUSIE</a:t>
              </a:r>
              <a:endParaRPr lang="nl-NL" sz="1200" b="1" kern="0" dirty="0">
                <a:solidFill>
                  <a:sysClr val="window" lastClr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Rechte verbindingslijn met pijl 6"/>
            <p:cNvCxnSpPr>
              <a:endCxn id="6" idx="1"/>
            </p:cNvCxnSpPr>
            <p:nvPr/>
          </p:nvCxnSpPr>
          <p:spPr>
            <a:xfrm flipV="1">
              <a:off x="1330413" y="180918"/>
              <a:ext cx="3851782" cy="18258"/>
            </a:xfrm>
            <a:prstGeom prst="straightConnector1">
              <a:avLst/>
            </a:prstGeom>
            <a:grp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</p:cxnSp>
        <p:grpSp>
          <p:nvGrpSpPr>
            <p:cNvPr id="8" name="Groep 7"/>
            <p:cNvGrpSpPr/>
            <p:nvPr/>
          </p:nvGrpSpPr>
          <p:grpSpPr>
            <a:xfrm>
              <a:off x="2598924" y="199176"/>
              <a:ext cx="1490297" cy="614044"/>
              <a:chOff x="1310656" y="-64577"/>
              <a:chExt cx="1639890" cy="973305"/>
            </a:xfrm>
            <a:grpFill/>
          </p:grpSpPr>
          <p:sp>
            <p:nvSpPr>
              <p:cNvPr id="9" name="Toelichting met PIJL-OMHOOG 8"/>
              <p:cNvSpPr/>
              <p:nvPr/>
            </p:nvSpPr>
            <p:spPr>
              <a:xfrm>
                <a:off x="1310656" y="-64577"/>
                <a:ext cx="1639890" cy="973305"/>
              </a:xfrm>
              <a:prstGeom prst="upArrowCallout">
                <a:avLst>
                  <a:gd name="adj1" fmla="val 25564"/>
                  <a:gd name="adj2" fmla="val 25000"/>
                  <a:gd name="adj3" fmla="val 25000"/>
                  <a:gd name="adj4" fmla="val 60562"/>
                </a:avLst>
              </a:prstGeom>
              <a:grp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685800">
                  <a:defRPr/>
                </a:pPr>
                <a:endParaRPr lang="nl-NL" sz="135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0" name="Tekstvak 2"/>
              <p:cNvSpPr txBox="1">
                <a:spLocks noChangeArrowheads="1"/>
              </p:cNvSpPr>
              <p:nvPr/>
            </p:nvSpPr>
            <p:spPr bwMode="auto">
              <a:xfrm>
                <a:off x="1310656" y="475398"/>
                <a:ext cx="1639889" cy="2389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vert="horz" wrap="square" lIns="68580" tIns="34290" rIns="68580" bIns="34290" anchor="t" anchorCtr="0">
                <a:noAutofit/>
              </a:bodyPr>
              <a:lstStyle/>
              <a:p>
                <a:pPr algn="ctr" defTabSz="685800">
                  <a:lnSpc>
                    <a:spcPts val="900"/>
                  </a:lnSpc>
                  <a:defRPr/>
                </a:pPr>
                <a:r>
                  <a:rPr lang="nl-NL" sz="1200" b="1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VERBINDING</a:t>
                </a:r>
                <a:endParaRPr lang="nl-NL" sz="1200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Tekstvak 10"/>
          <p:cNvSpPr txBox="1"/>
          <p:nvPr/>
        </p:nvSpPr>
        <p:spPr>
          <a:xfrm>
            <a:off x="1091954" y="3320251"/>
            <a:ext cx="725305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b="1" dirty="0"/>
              <a:t>Stap 2</a:t>
            </a:r>
            <a:r>
              <a:rPr lang="nl-NL" sz="2100" dirty="0"/>
              <a:t>:</a:t>
            </a:r>
          </a:p>
          <a:p>
            <a:r>
              <a:rPr lang="nl-NL" sz="2100" dirty="0"/>
              <a:t>De gegevens staan in de figuur, de vraag is beschreven. Er wordt naar een conclusie gevraagd. </a:t>
            </a:r>
          </a:p>
        </p:txBody>
      </p:sp>
    </p:spTree>
    <p:extLst>
      <p:ext uri="{BB962C8B-B14F-4D97-AF65-F5344CB8AC3E}">
        <p14:creationId xmlns:p14="http://schemas.microsoft.com/office/powerpoint/2010/main" val="380731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b="1" dirty="0">
                <a:solidFill>
                  <a:prstClr val="black"/>
                </a:solidFill>
              </a:rPr>
              <a:t>SPA</a:t>
            </a:r>
            <a:r>
              <a:rPr lang="nl-NL" sz="5400" dirty="0">
                <a:solidFill>
                  <a:prstClr val="black"/>
                </a:solidFill>
              </a:rPr>
              <a:t> </a:t>
            </a:r>
            <a:r>
              <a:rPr lang="nl-NL" sz="975" dirty="0">
                <a:solidFill>
                  <a:prstClr val="black"/>
                </a:solidFill>
              </a:rPr>
              <a:t>systematische probleem aanpak: redeneren-argumenteren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937170"/>
              </p:ext>
            </p:extLst>
          </p:nvPr>
        </p:nvGraphicFramePr>
        <p:xfrm>
          <a:off x="375047" y="2178844"/>
          <a:ext cx="8393908" cy="3602213"/>
        </p:xfrm>
        <a:graphic>
          <a:graphicData uri="http://schemas.openxmlformats.org/drawingml/2006/table">
            <a:tbl>
              <a:tblPr firstRow="1" firstCol="1" bandRow="1"/>
              <a:tblGrid>
                <a:gridCol w="922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291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41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976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29703">
                <a:tc rowSpan="2">
                  <a:txBody>
                    <a:bodyPr/>
                    <a:lstStyle/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stap 3</a:t>
                      </a:r>
                      <a:br>
                        <a:rPr lang="nl-NL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nl-NL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Wat is er gegeven?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10" marR="46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Welk deel of welke delen van de redenering is/zijn gegeven? </a:t>
                      </a:r>
                      <a:br>
                        <a:rPr lang="nl-N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nl-N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Streep </a:t>
                      </a:r>
                      <a:r>
                        <a:rPr lang="nl-NL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hieronder</a:t>
                      </a:r>
                      <a:r>
                        <a:rPr lang="nl-N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'gegeven' of 'gevraagd' door zoals van toepassing. </a:t>
                      </a:r>
                      <a:br>
                        <a:rPr lang="nl-N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nl-N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Zet vervolgens die delen van de redenering in de tabel.</a:t>
                      </a:r>
                      <a:r>
                        <a:rPr lang="nl-NL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10" marR="46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251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DATA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10" marR="46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100" b="1" cap="all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b="1" cap="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verbinding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10" marR="46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CONCLUSIE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10" marR="46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52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1" y="1131094"/>
            <a:ext cx="4300538" cy="994172"/>
          </a:xfrm>
        </p:spPr>
        <p:txBody>
          <a:bodyPr>
            <a:normAutofit fontScale="90000"/>
          </a:bodyPr>
          <a:lstStyle/>
          <a:p>
            <a:r>
              <a:rPr lang="nl-NL" sz="5400" b="1" dirty="0">
                <a:solidFill>
                  <a:prstClr val="black"/>
                </a:solidFill>
              </a:rPr>
              <a:t>SPA</a:t>
            </a:r>
            <a:r>
              <a:rPr lang="nl-NL" sz="5400" dirty="0">
                <a:solidFill>
                  <a:prstClr val="black"/>
                </a:solidFill>
              </a:rPr>
              <a:t> </a:t>
            </a:r>
            <a:r>
              <a:rPr lang="nl-NL" sz="975" dirty="0">
                <a:solidFill>
                  <a:prstClr val="black"/>
                </a:solidFill>
              </a:rPr>
              <a:t>systematische probleem aanpak: redeneren-argumenteren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812505"/>
              </p:ext>
            </p:extLst>
          </p:nvPr>
        </p:nvGraphicFramePr>
        <p:xfrm>
          <a:off x="439273" y="2475125"/>
          <a:ext cx="8393908" cy="2743200"/>
        </p:xfrm>
        <a:graphic>
          <a:graphicData uri="http://schemas.openxmlformats.org/drawingml/2006/table">
            <a:tbl>
              <a:tblPr firstRow="1" firstCol="1" bandRow="1"/>
              <a:tblGrid>
                <a:gridCol w="922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291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41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976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07833">
                <a:tc>
                  <a:txBody>
                    <a:bodyPr/>
                    <a:lstStyle/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stap 3</a:t>
                      </a:r>
                      <a:br>
                        <a:rPr lang="nl-NL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nl-NL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Wat is er gegeven?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10" marR="46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DATA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nl-NL" sz="11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zonder para: AB</a:t>
                      </a: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constante snelheid</a:t>
                      </a: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1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 para:</a:t>
                      </a:r>
                      <a:r>
                        <a:rPr lang="nl-NL" sz="1100" i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na C</a:t>
                      </a: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i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constante snelheid</a:t>
                      </a: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100" i="1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i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als snelheid constant, dan </a:t>
                      </a:r>
                      <a:r>
                        <a:rPr lang="nl-NL" sz="1100" i="1" baseline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nl-NL" sz="1100" i="1" baseline="-25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</a:t>
                      </a:r>
                      <a:r>
                        <a:rPr lang="nl-NL" sz="1100" i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=0 N</a:t>
                      </a:r>
                      <a:r>
                        <a:rPr lang="nl-N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10" marR="46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100" b="1" cap="all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b="1" cap="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verbinding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beide gevallen is </a:t>
                      </a:r>
                      <a:r>
                        <a:rPr lang="nl-NL" sz="1100" b="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nl-NL" sz="1100" b="0" i="1" baseline="-25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</a:t>
                      </a:r>
                      <a:r>
                        <a:rPr lang="nl-NL" sz="11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= 0 N</a:t>
                      </a: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100" b="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</a:t>
                      </a:r>
                      <a:r>
                        <a:rPr lang="nl-NL" sz="1100" b="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nl-NL" sz="1100" b="0" i="1" baseline="-25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</a:t>
                      </a:r>
                      <a:r>
                        <a:rPr lang="nl-NL" sz="11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nl-NL" sz="1100" b="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nl-NL" sz="1100" b="0" i="1" baseline="-25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nl-NL" sz="1100" b="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-F</a:t>
                      </a:r>
                      <a:r>
                        <a:rPr lang="nl-NL" sz="1100" b="0" i="1" baseline="-25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w,lucht</a:t>
                      </a:r>
                      <a:endParaRPr lang="nl-NL" sz="1100" b="0" i="1" baseline="-25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100" b="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dus:</a:t>
                      </a: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100" b="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b="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nl-NL" sz="1100" b="0" i="1" baseline="-25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w,lucht</a:t>
                      </a:r>
                      <a:r>
                        <a:rPr lang="nl-NL" sz="11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lang="nl-NL" sz="1100" b="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nl-NL" sz="1100" b="0" i="1" baseline="-25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nl-NL" sz="1200" b="0" i="1" baseline="-25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10" marR="46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CONCLUSIE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omdat </a:t>
                      </a:r>
                      <a:r>
                        <a:rPr lang="nl-NL" sz="1100" b="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nl-NL" sz="1100" b="0" i="1" baseline="-25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nl-NL" sz="11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(= </a:t>
                      </a:r>
                      <a:r>
                        <a:rPr lang="nl-NL" sz="1100" b="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m·g</a:t>
                      </a:r>
                      <a:r>
                        <a:rPr lang="nl-NL" sz="11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constant is, moet </a:t>
                      </a: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100" b="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100" b="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nl-NL" sz="1100" b="0" i="1" baseline="-25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w,lucht</a:t>
                      </a:r>
                      <a:r>
                        <a:rPr lang="nl-NL" sz="11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in beide gevallen even groot zijn</a:t>
                      </a:r>
                      <a:endParaRPr lang="nl-NL" sz="1200" b="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10" marR="46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929189" y="292963"/>
            <a:ext cx="3679031" cy="197972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000" b="1" dirty="0"/>
              <a:t>Stap 4: Ingrediënten en denkstappen</a:t>
            </a:r>
            <a:r>
              <a:rPr lang="nl-NL" sz="1000" dirty="0"/>
              <a:t> </a:t>
            </a:r>
          </a:p>
          <a:p>
            <a:endParaRPr lang="nl-NL" sz="1000" dirty="0"/>
          </a:p>
          <a:p>
            <a:r>
              <a:rPr lang="nl-NL" sz="1000" dirty="0"/>
              <a:t>Schrijf in stap 3 op welke </a:t>
            </a:r>
            <a:r>
              <a:rPr lang="nl-NL" sz="1000" b="1" dirty="0"/>
              <a:t>ingrediënten</a:t>
            </a:r>
            <a:r>
              <a:rPr lang="nl-NL" sz="1000" dirty="0"/>
              <a:t> je nodig hebt (vakkennis, formules, informatie uit de context of uit BINAS).</a:t>
            </a:r>
          </a:p>
          <a:p>
            <a:r>
              <a:rPr lang="nl-NL" sz="1000" dirty="0"/>
              <a:t> Gebruik de ingrediënten om de redenering compleet te maken. Schrijf daarvoor </a:t>
            </a:r>
            <a:r>
              <a:rPr lang="nl-NL" sz="1000" b="1" dirty="0"/>
              <a:t>alle</a:t>
            </a:r>
            <a:r>
              <a:rPr lang="nl-NL" sz="1000" u="sng" dirty="0"/>
              <a:t> </a:t>
            </a:r>
            <a:r>
              <a:rPr lang="nl-NL" sz="1000" dirty="0"/>
              <a:t>benodigde denkstappen op </a:t>
            </a:r>
            <a:r>
              <a:rPr lang="nl-NL" sz="1000" b="1" dirty="0"/>
              <a:t>in logische volgorde.</a:t>
            </a:r>
            <a:endParaRPr lang="nl-NL" sz="1000" dirty="0"/>
          </a:p>
          <a:p>
            <a:r>
              <a:rPr lang="nl-NL" sz="1000" dirty="0"/>
              <a:t> Vul eventueel hierboven bij stap 3 het/de ontbrekende deel/delen in om daar de redenering compleet te maken. </a:t>
            </a:r>
          </a:p>
        </p:txBody>
      </p:sp>
    </p:spTree>
    <p:extLst>
      <p:ext uri="{BB962C8B-B14F-4D97-AF65-F5344CB8AC3E}">
        <p14:creationId xmlns:p14="http://schemas.microsoft.com/office/powerpoint/2010/main" val="408540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b="1" dirty="0">
                <a:solidFill>
                  <a:prstClr val="black"/>
                </a:solidFill>
              </a:rPr>
              <a:t>SPA</a:t>
            </a:r>
            <a:r>
              <a:rPr lang="nl-NL" sz="5400" dirty="0">
                <a:solidFill>
                  <a:prstClr val="black"/>
                </a:solidFill>
              </a:rPr>
              <a:t> </a:t>
            </a:r>
            <a:r>
              <a:rPr lang="nl-NL" sz="975" dirty="0">
                <a:solidFill>
                  <a:prstClr val="black"/>
                </a:solidFill>
              </a:rPr>
              <a:t>systematische probleem aanpak: redeneren-argumenteren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b="1" dirty="0"/>
              <a:t>Stap 5: De complete redenering opschrijven</a:t>
            </a:r>
          </a:p>
          <a:p>
            <a:endParaRPr lang="nl-NL" b="1" dirty="0"/>
          </a:p>
          <a:p>
            <a:pPr marL="0" indent="0">
              <a:buNone/>
            </a:pPr>
            <a:r>
              <a:rPr lang="nl-NL" dirty="0"/>
              <a:t>Schrijf de hele redenering (dus ook de al gegeven delen) hieronder op in enkele volledige zinnen.</a:t>
            </a:r>
          </a:p>
          <a:p>
            <a:pPr marL="0" indent="0">
              <a:buNone/>
            </a:pPr>
            <a:r>
              <a:rPr lang="nl-NL" dirty="0"/>
              <a:t>Redenering:</a:t>
            </a:r>
          </a:p>
          <a:p>
            <a:pPr marL="0" indent="0">
              <a:buNone/>
            </a:pPr>
            <a:r>
              <a:rPr lang="nl-NL" i="1" dirty="0"/>
              <a:t>Er werken maar twee krachten: </a:t>
            </a:r>
            <a:r>
              <a:rPr lang="nl-NL" i="1" dirty="0" err="1"/>
              <a:t>F</a:t>
            </a:r>
            <a:r>
              <a:rPr lang="nl-NL" i="1" baseline="-25000" dirty="0" err="1"/>
              <a:t>z</a:t>
            </a:r>
            <a:r>
              <a:rPr lang="nl-NL" i="1" dirty="0"/>
              <a:t> en </a:t>
            </a:r>
            <a:r>
              <a:rPr lang="nl-NL" i="1" dirty="0" err="1"/>
              <a:t>F</a:t>
            </a:r>
            <a:r>
              <a:rPr lang="nl-NL" i="1" baseline="-25000" dirty="0" err="1"/>
              <a:t>w</a:t>
            </a:r>
            <a:r>
              <a:rPr lang="nl-NL" i="1" dirty="0"/>
              <a:t>. </a:t>
            </a:r>
          </a:p>
          <a:p>
            <a:pPr marL="0" indent="0">
              <a:buNone/>
            </a:pPr>
            <a:r>
              <a:rPr lang="nl-NL" i="1" dirty="0"/>
              <a:t>Omdat de snelheid in beide situaties constant is, geldt: </a:t>
            </a:r>
            <a:r>
              <a:rPr lang="nl-NL" i="1" dirty="0" err="1"/>
              <a:t>F</a:t>
            </a:r>
            <a:r>
              <a:rPr lang="nl-NL" i="1" baseline="-25000" dirty="0" err="1"/>
              <a:t>w,lucht</a:t>
            </a:r>
            <a:r>
              <a:rPr lang="nl-NL" i="1" dirty="0"/>
              <a:t>=</a:t>
            </a:r>
            <a:r>
              <a:rPr lang="nl-NL" i="1" dirty="0" err="1"/>
              <a:t>F</a:t>
            </a:r>
            <a:r>
              <a:rPr lang="nl-NL" i="1" baseline="-25000" dirty="0" err="1"/>
              <a:t>z</a:t>
            </a:r>
            <a:r>
              <a:rPr lang="nl-NL" i="1" dirty="0"/>
              <a:t>.</a:t>
            </a:r>
          </a:p>
          <a:p>
            <a:pPr marL="0" indent="0">
              <a:buNone/>
            </a:pPr>
            <a:r>
              <a:rPr lang="nl-NL" i="1" dirty="0"/>
              <a:t>Omdat </a:t>
            </a:r>
            <a:r>
              <a:rPr lang="nl-NL" i="1" dirty="0" err="1"/>
              <a:t>F</a:t>
            </a:r>
            <a:r>
              <a:rPr lang="nl-NL" i="1" baseline="-25000" dirty="0" err="1"/>
              <a:t>z</a:t>
            </a:r>
            <a:r>
              <a:rPr lang="nl-NL" i="1" dirty="0"/>
              <a:t> in beide situaties even groot is, zal </a:t>
            </a:r>
            <a:r>
              <a:rPr lang="nl-NL" i="1" dirty="0" err="1"/>
              <a:t>F</a:t>
            </a:r>
            <a:r>
              <a:rPr lang="nl-NL" i="1" baseline="-25000" dirty="0" err="1"/>
              <a:t>w,lucht</a:t>
            </a:r>
            <a:r>
              <a:rPr lang="nl-NL" i="1" dirty="0"/>
              <a:t> in beide situaties even groot zijn. Mogelijkheid 1 dus.</a:t>
            </a:r>
          </a:p>
        </p:txBody>
      </p:sp>
    </p:spTree>
    <p:extLst>
      <p:ext uri="{BB962C8B-B14F-4D97-AF65-F5344CB8AC3E}">
        <p14:creationId xmlns:p14="http://schemas.microsoft.com/office/powerpoint/2010/main" val="332811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b="1" dirty="0">
                <a:solidFill>
                  <a:prstClr val="black"/>
                </a:solidFill>
              </a:rPr>
              <a:t>SPA</a:t>
            </a:r>
            <a:r>
              <a:rPr lang="nl-NL" sz="5400" dirty="0">
                <a:solidFill>
                  <a:prstClr val="black"/>
                </a:solidFill>
              </a:rPr>
              <a:t> </a:t>
            </a:r>
            <a:r>
              <a:rPr lang="nl-NL" sz="975" dirty="0">
                <a:solidFill>
                  <a:prstClr val="black"/>
                </a:solidFill>
              </a:rPr>
              <a:t>systematische probleem aanpak: redeneren-argumenteren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/>
              <a:t>Stap 6: Controleren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dirty="0"/>
              <a:t>Controleer of je redenering een antwoord is op de vraag in de opgave.</a:t>
            </a:r>
          </a:p>
          <a:p>
            <a:pPr marL="0" indent="0">
              <a:buNone/>
            </a:pPr>
            <a:r>
              <a:rPr lang="nl-NL" dirty="0"/>
              <a:t>Antwoord op de vraag?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i="1" dirty="0"/>
              <a:t>Er is keuze uit vier mogelijkheden, ik kies (vanwege mijn redenering) voor mogelijkheid 1 en heb dan de vraag beantwoord.</a:t>
            </a:r>
          </a:p>
        </p:txBody>
      </p:sp>
    </p:spTree>
    <p:extLst>
      <p:ext uri="{BB962C8B-B14F-4D97-AF65-F5344CB8AC3E}">
        <p14:creationId xmlns:p14="http://schemas.microsoft.com/office/powerpoint/2010/main" val="38338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b="1" dirty="0">
                <a:solidFill>
                  <a:prstClr val="black"/>
                </a:solidFill>
              </a:rPr>
              <a:t>SPA</a:t>
            </a:r>
            <a:r>
              <a:rPr lang="nl-NL" sz="5400" dirty="0">
                <a:solidFill>
                  <a:prstClr val="black"/>
                </a:solidFill>
              </a:rPr>
              <a:t> </a:t>
            </a:r>
            <a:r>
              <a:rPr lang="nl-NL" sz="975" dirty="0">
                <a:solidFill>
                  <a:prstClr val="black"/>
                </a:solidFill>
              </a:rPr>
              <a:t>systematische probleem aanpak: redeneren-argumenteren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Wat willen we gaan doen:</a:t>
            </a:r>
          </a:p>
          <a:p>
            <a:pPr lvl="0"/>
            <a:r>
              <a:rPr lang="nl-NL" dirty="0"/>
              <a:t>Hoe lossen we zelf redeneer- en argumenteervragen op?</a:t>
            </a:r>
          </a:p>
          <a:p>
            <a:pPr lvl="0"/>
            <a:r>
              <a:rPr lang="nl-NL" dirty="0"/>
              <a:t>waar komt SPA+ vandaan, waarom hebben we hier naar gekeken?</a:t>
            </a:r>
          </a:p>
          <a:p>
            <a:pPr lvl="0"/>
            <a:r>
              <a:rPr lang="nl-NL" dirty="0"/>
              <a:t>kijken naar een strategie: het SPA+ formulier als hulpmiddel</a:t>
            </a:r>
          </a:p>
          <a:p>
            <a:pPr lvl="0"/>
            <a:r>
              <a:rPr lang="nl-NL" dirty="0"/>
              <a:t>zelf toepassen</a:t>
            </a:r>
          </a:p>
          <a:p>
            <a:pPr lvl="0"/>
            <a:r>
              <a:rPr lang="nl-NL" dirty="0"/>
              <a:t>mogelijkheden om SPA+ te gebruiken in de les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43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4291799" cy="994172"/>
          </a:xfrm>
        </p:spPr>
        <p:txBody>
          <a:bodyPr>
            <a:normAutofit fontScale="90000"/>
          </a:bodyPr>
          <a:lstStyle/>
          <a:p>
            <a:r>
              <a:rPr lang="nl-NL" sz="5400" b="1" dirty="0">
                <a:solidFill>
                  <a:prstClr val="black"/>
                </a:solidFill>
              </a:rPr>
              <a:t>SPA</a:t>
            </a:r>
            <a:r>
              <a:rPr lang="nl-NL" sz="5400" dirty="0">
                <a:solidFill>
                  <a:prstClr val="black"/>
                </a:solidFill>
              </a:rPr>
              <a:t> </a:t>
            </a:r>
            <a:r>
              <a:rPr lang="nl-NL" sz="975" dirty="0">
                <a:solidFill>
                  <a:prstClr val="black"/>
                </a:solidFill>
              </a:rPr>
              <a:t>systematische probleem aanpak: redeneren-argumenteren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067501" y="3108653"/>
            <a:ext cx="2700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In een formulier ziet dat er zó uit</a:t>
            </a:r>
            <a:r>
              <a:rPr lang="nl-NL" sz="2000" dirty="0"/>
              <a:t>: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042" y="609270"/>
            <a:ext cx="5158777" cy="532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1816" y="367615"/>
            <a:ext cx="4291799" cy="994172"/>
          </a:xfrm>
        </p:spPr>
        <p:txBody>
          <a:bodyPr>
            <a:normAutofit fontScale="90000"/>
          </a:bodyPr>
          <a:lstStyle/>
          <a:p>
            <a:r>
              <a:rPr lang="nl-NL" sz="5400" b="1" dirty="0">
                <a:solidFill>
                  <a:prstClr val="black"/>
                </a:solidFill>
              </a:rPr>
              <a:t>SPA</a:t>
            </a:r>
            <a:r>
              <a:rPr lang="nl-NL" sz="5400" dirty="0">
                <a:solidFill>
                  <a:prstClr val="black"/>
                </a:solidFill>
              </a:rPr>
              <a:t> </a:t>
            </a:r>
            <a:r>
              <a:rPr lang="nl-NL" sz="975" dirty="0">
                <a:solidFill>
                  <a:prstClr val="black"/>
                </a:solidFill>
              </a:rPr>
              <a:t>systematische probleem aanpak: redeneren-argumenteren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761815" y="1704513"/>
            <a:ext cx="79826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Nu weer zelf oefenen: met behulp van een </a:t>
            </a:r>
            <a:r>
              <a:rPr lang="nl-NL" sz="3600" i="1" dirty="0"/>
              <a:t>zelf gekozen </a:t>
            </a:r>
            <a:r>
              <a:rPr lang="nl-NL" sz="3600" dirty="0"/>
              <a:t>redeneeropgave: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/>
              <a:t>Probeer de lijn in het schema te volgen: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/>
              <a:t>Wat verwacht je van leerlingen?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/>
              <a:t>Hoe schrijf je het op?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/>
              <a:t>Denk ook aan de laatste stappen: de complete redenering en de conclusie</a:t>
            </a:r>
          </a:p>
        </p:txBody>
      </p:sp>
    </p:spTree>
    <p:extLst>
      <p:ext uri="{BB962C8B-B14F-4D97-AF65-F5344CB8AC3E}">
        <p14:creationId xmlns:p14="http://schemas.microsoft.com/office/powerpoint/2010/main" val="27166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1816" y="367615"/>
            <a:ext cx="4291799" cy="994172"/>
          </a:xfrm>
        </p:spPr>
        <p:txBody>
          <a:bodyPr>
            <a:normAutofit fontScale="90000"/>
          </a:bodyPr>
          <a:lstStyle/>
          <a:p>
            <a:r>
              <a:rPr lang="nl-NL" sz="5400" b="1" dirty="0">
                <a:solidFill>
                  <a:prstClr val="black"/>
                </a:solidFill>
              </a:rPr>
              <a:t>SPA</a:t>
            </a:r>
            <a:r>
              <a:rPr lang="nl-NL" sz="5400" dirty="0">
                <a:solidFill>
                  <a:prstClr val="black"/>
                </a:solidFill>
              </a:rPr>
              <a:t> </a:t>
            </a:r>
            <a:r>
              <a:rPr lang="nl-NL" sz="975" dirty="0">
                <a:solidFill>
                  <a:prstClr val="black"/>
                </a:solidFill>
              </a:rPr>
              <a:t>systematische probleem aanpak: redeneren-argumenteren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443883" y="2015231"/>
            <a:ext cx="8158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Zelf werken aan een gekozen redeneeropdracht</a:t>
            </a:r>
          </a:p>
          <a:p>
            <a:endParaRPr lang="nl-NL" sz="3200" dirty="0"/>
          </a:p>
          <a:p>
            <a:r>
              <a:rPr lang="nl-NL" sz="3200" dirty="0"/>
              <a:t>Beschikbare tijd: 20 minuten</a:t>
            </a:r>
          </a:p>
        </p:txBody>
      </p:sp>
    </p:spTree>
    <p:extLst>
      <p:ext uri="{BB962C8B-B14F-4D97-AF65-F5344CB8AC3E}">
        <p14:creationId xmlns:p14="http://schemas.microsoft.com/office/powerpoint/2010/main" val="25518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1816" y="367615"/>
            <a:ext cx="4291799" cy="994172"/>
          </a:xfrm>
        </p:spPr>
        <p:txBody>
          <a:bodyPr>
            <a:normAutofit fontScale="90000"/>
          </a:bodyPr>
          <a:lstStyle/>
          <a:p>
            <a:r>
              <a:rPr lang="nl-NL" sz="5400" b="1" dirty="0">
                <a:solidFill>
                  <a:prstClr val="black"/>
                </a:solidFill>
              </a:rPr>
              <a:t>SPA</a:t>
            </a:r>
            <a:r>
              <a:rPr lang="nl-NL" sz="5400" dirty="0">
                <a:solidFill>
                  <a:prstClr val="black"/>
                </a:solidFill>
              </a:rPr>
              <a:t> </a:t>
            </a:r>
            <a:r>
              <a:rPr lang="nl-NL" sz="975" dirty="0">
                <a:solidFill>
                  <a:prstClr val="black"/>
                </a:solidFill>
              </a:rPr>
              <a:t>systematische probleem aanpak: redeneren-argumenteren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761816" y="1819922"/>
            <a:ext cx="776962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Nabespreking</a:t>
            </a:r>
            <a:r>
              <a:rPr lang="nl-NL" sz="2800" dirty="0"/>
              <a:t>:</a:t>
            </a:r>
          </a:p>
          <a:p>
            <a:endParaRPr lang="nl-NL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800" dirty="0"/>
              <a:t>uitwisselen van ervaring in het gebruik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800" dirty="0"/>
              <a:t>welke mogelijkheden zie je zelf voor het gebruik van deze methode (niet per sé het schema) in de klas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800" dirty="0"/>
              <a:t>welke aanpassingen zou je zelf willen voorstellen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455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1816" y="367615"/>
            <a:ext cx="4291799" cy="994172"/>
          </a:xfrm>
        </p:spPr>
        <p:txBody>
          <a:bodyPr>
            <a:normAutofit fontScale="90000"/>
          </a:bodyPr>
          <a:lstStyle/>
          <a:p>
            <a:r>
              <a:rPr lang="nl-NL" sz="5400" b="1" dirty="0">
                <a:solidFill>
                  <a:prstClr val="black"/>
                </a:solidFill>
              </a:rPr>
              <a:t>SPA</a:t>
            </a:r>
            <a:r>
              <a:rPr lang="nl-NL" sz="5400" dirty="0">
                <a:solidFill>
                  <a:prstClr val="black"/>
                </a:solidFill>
              </a:rPr>
              <a:t> </a:t>
            </a:r>
            <a:r>
              <a:rPr lang="nl-NL" sz="975" dirty="0">
                <a:solidFill>
                  <a:prstClr val="black"/>
                </a:solidFill>
              </a:rPr>
              <a:t>systematische probleem aanpak: redeneren-argumenteren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941033" y="1837678"/>
            <a:ext cx="74838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Met dank voor jullie inzet!</a:t>
            </a:r>
          </a:p>
          <a:p>
            <a:endParaRPr lang="nl-NL" dirty="0"/>
          </a:p>
          <a:p>
            <a:endParaRPr lang="nl-NL" dirty="0"/>
          </a:p>
          <a:p>
            <a:r>
              <a:rPr lang="nl-NL" i="1" dirty="0"/>
              <a:t>Reacties:</a:t>
            </a:r>
          </a:p>
          <a:p>
            <a:r>
              <a:rPr lang="nl-NL" dirty="0"/>
              <a:t>Lucia Bruning:		</a:t>
            </a:r>
            <a:r>
              <a:rPr lang="nl-NL" b="1" dirty="0">
                <a:hlinkClick r:id="rId3"/>
              </a:rPr>
              <a:t>l.bruning@gmx.de</a:t>
            </a:r>
            <a:endParaRPr lang="nl-NL" b="1" dirty="0"/>
          </a:p>
          <a:p>
            <a:r>
              <a:rPr lang="nl-NL" dirty="0"/>
              <a:t>Jos Paus:			</a:t>
            </a:r>
            <a:r>
              <a:rPr lang="nl-NL" b="1" dirty="0">
                <a:hlinkClick r:id="rId4"/>
              </a:rPr>
              <a:t>j.paus@slo.nl</a:t>
            </a:r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r>
              <a:rPr lang="nl-NL" dirty="0"/>
              <a:t>Het SPA+ formulier én de beschrijving hoe er mee gewerkt kan worden:</a:t>
            </a:r>
          </a:p>
          <a:p>
            <a:r>
              <a:rPr lang="nl-NL" dirty="0"/>
              <a:t>zie handreiking natuurkunde (en biologie): via </a:t>
            </a:r>
            <a:r>
              <a:rPr lang="nl-NL" dirty="0">
                <a:hlinkClick r:id="rId5"/>
              </a:rPr>
              <a:t>http://handreikingschoolexamen.slo.nl/handreikingen-havo-vwo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194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b="1" dirty="0">
                <a:solidFill>
                  <a:prstClr val="black"/>
                </a:solidFill>
              </a:rPr>
              <a:t>SPA</a:t>
            </a:r>
            <a:r>
              <a:rPr lang="nl-NL" sz="5400" dirty="0">
                <a:solidFill>
                  <a:prstClr val="black"/>
                </a:solidFill>
              </a:rPr>
              <a:t> </a:t>
            </a:r>
            <a:r>
              <a:rPr lang="nl-NL" sz="975" dirty="0">
                <a:solidFill>
                  <a:prstClr val="black"/>
                </a:solidFill>
              </a:rPr>
              <a:t>systematische probleem aanpak: redeneren-argumenteren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Eerst kijken hoe we het nú oplossen: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Zelf een redeneeropgave uitwerken en bedenk:</a:t>
            </a:r>
          </a:p>
          <a:p>
            <a:pPr marL="0" indent="0">
              <a:buNone/>
            </a:pPr>
            <a:endParaRPr lang="nl-NL" dirty="0"/>
          </a:p>
          <a:p>
            <a:pPr lvl="0"/>
            <a:r>
              <a:rPr lang="nl-NL" dirty="0"/>
              <a:t>wat verwacht je van leerlingen?</a:t>
            </a:r>
          </a:p>
          <a:p>
            <a:pPr lvl="0"/>
            <a:r>
              <a:rPr lang="nl-NL" dirty="0"/>
              <a:t>hoe moet een leerling dit beschrijven?</a:t>
            </a:r>
          </a:p>
          <a:p>
            <a:pPr lvl="0"/>
            <a:endParaRPr lang="nl-NL" dirty="0"/>
          </a:p>
          <a:p>
            <a:pPr marL="0" lvl="0" indent="0">
              <a:buNone/>
            </a:pPr>
            <a:r>
              <a:rPr lang="nl-NL" dirty="0"/>
              <a:t>Graag wel iets opschrijven!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40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b="1" dirty="0">
                <a:solidFill>
                  <a:prstClr val="black"/>
                </a:solidFill>
              </a:rPr>
              <a:t>SPA</a:t>
            </a:r>
            <a:r>
              <a:rPr lang="nl-NL" sz="5400" dirty="0">
                <a:solidFill>
                  <a:prstClr val="black"/>
                </a:solidFill>
              </a:rPr>
              <a:t> </a:t>
            </a:r>
            <a:r>
              <a:rPr lang="nl-NL" sz="975" dirty="0">
                <a:solidFill>
                  <a:prstClr val="black"/>
                </a:solidFill>
              </a:rPr>
              <a:t>systematische probleem aanpak: redeneren-argumenteren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795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/>
              <a:t>Een parachutist stapt uit stilstaande </a:t>
            </a:r>
          </a:p>
          <a:p>
            <a:pPr marL="0" indent="0">
              <a:buNone/>
            </a:pPr>
            <a:r>
              <a:rPr lang="nl-NL" dirty="0"/>
              <a:t>helikopter. Op een zeker moment is </a:t>
            </a:r>
          </a:p>
          <a:p>
            <a:pPr marL="0" indent="0">
              <a:buNone/>
            </a:pPr>
            <a:r>
              <a:rPr lang="nl-NL" dirty="0"/>
              <a:t>de snelheid constant (A-B). </a:t>
            </a:r>
          </a:p>
          <a:p>
            <a:pPr marL="0" indent="0">
              <a:buNone/>
            </a:pPr>
            <a:r>
              <a:rPr lang="nl-NL" dirty="0"/>
              <a:t>Dan opent hij de parachute. </a:t>
            </a:r>
          </a:p>
          <a:p>
            <a:pPr marL="0" indent="0">
              <a:buNone/>
            </a:pPr>
            <a:r>
              <a:rPr lang="nl-NL" dirty="0"/>
              <a:t>De snelheid zal dan na korte tijd weer </a:t>
            </a:r>
          </a:p>
          <a:p>
            <a:pPr marL="0" indent="0">
              <a:buNone/>
            </a:pPr>
            <a:r>
              <a:rPr lang="nl-NL" dirty="0"/>
              <a:t>constant worden (na C). Zie in de figuur.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We kijken naar vier mogelijkheden:</a:t>
            </a:r>
          </a:p>
          <a:p>
            <a:pPr marL="457200" indent="-457200">
              <a:buAutoNum type="arabicPeriod"/>
            </a:pPr>
            <a:r>
              <a:rPr lang="nl-NL" dirty="0"/>
              <a:t>De luchtwrijving tussen AB is even groot als de luchtwrijving na C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nl-NL" dirty="0"/>
              <a:t>De luchtwrijving tussen AB is groter dan de luchtwrijving na C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nl-NL" dirty="0"/>
              <a:t>De luchtwrijving tussen AB is kleiner dan de luchtwrijving na C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nl-NL" dirty="0"/>
              <a:t>Je kunt geen uitspraak doen over de grootte van de luchtwrijving tussen AB en na C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Beredeneer welke de juiste mogelijkheid is.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533" y="1262849"/>
            <a:ext cx="3071647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7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b="1" dirty="0">
                <a:solidFill>
                  <a:prstClr val="black"/>
                </a:solidFill>
              </a:rPr>
              <a:t>SPA</a:t>
            </a:r>
            <a:r>
              <a:rPr lang="nl-NL" sz="5400" dirty="0">
                <a:solidFill>
                  <a:prstClr val="black"/>
                </a:solidFill>
              </a:rPr>
              <a:t> </a:t>
            </a:r>
            <a:r>
              <a:rPr lang="nl-NL" sz="975" dirty="0">
                <a:solidFill>
                  <a:prstClr val="black"/>
                </a:solidFill>
              </a:rPr>
              <a:t>systematische probleem aanpak: redeneren-argumenteren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 verschillende denkstappen: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volgorde: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conclusie (de 'dus'-zin):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89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b="1" dirty="0">
                <a:solidFill>
                  <a:prstClr val="black"/>
                </a:solidFill>
              </a:rPr>
              <a:t>SPA</a:t>
            </a:r>
            <a:r>
              <a:rPr lang="nl-NL" sz="5400" dirty="0">
                <a:solidFill>
                  <a:prstClr val="black"/>
                </a:solidFill>
              </a:rPr>
              <a:t> </a:t>
            </a:r>
            <a:r>
              <a:rPr lang="nl-NL" sz="975" dirty="0">
                <a:solidFill>
                  <a:prstClr val="black"/>
                </a:solidFill>
              </a:rPr>
              <a:t>systematische probleem aanpak: redeneren-argumenteren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Waarom SPA+?</a:t>
            </a:r>
          </a:p>
        </p:txBody>
      </p:sp>
    </p:spTree>
    <p:extLst>
      <p:ext uri="{BB962C8B-B14F-4D97-AF65-F5344CB8AC3E}">
        <p14:creationId xmlns:p14="http://schemas.microsoft.com/office/powerpoint/2010/main" val="219214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SPA en SPA+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01" y="2226469"/>
            <a:ext cx="3231298" cy="3263504"/>
          </a:xfrm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Biologie, scheikunde, natuurkunde 1991 / 2004</a:t>
            </a:r>
          </a:p>
          <a:p>
            <a:r>
              <a:rPr lang="nl-NL" dirty="0"/>
              <a:t>Beginner – Expert</a:t>
            </a:r>
          </a:p>
          <a:p>
            <a:r>
              <a:rPr lang="nl-NL" dirty="0"/>
              <a:t>Zaklamp-karakter (aftasten in het donker)</a:t>
            </a:r>
          </a:p>
          <a:p>
            <a:r>
              <a:rPr lang="nl-NL" dirty="0"/>
              <a:t>Stappenplan</a:t>
            </a:r>
          </a:p>
          <a:p>
            <a:r>
              <a:rPr lang="nl-NL" dirty="0"/>
              <a:t>Veel eigen versies!</a:t>
            </a:r>
          </a:p>
          <a:p>
            <a:r>
              <a:rPr lang="nl-NL" dirty="0"/>
              <a:t>Bètavernieuwing: redeneren</a:t>
            </a:r>
          </a:p>
        </p:txBody>
      </p:sp>
    </p:spTree>
    <p:extLst>
      <p:ext uri="{BB962C8B-B14F-4D97-AF65-F5344CB8AC3E}">
        <p14:creationId xmlns:p14="http://schemas.microsoft.com/office/powerpoint/2010/main" val="168360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Berekenen</a:t>
            </a:r>
            <a:r>
              <a:rPr lang="de-DE" dirty="0"/>
              <a:t> en </a:t>
            </a:r>
            <a:r>
              <a:rPr lang="de-DE" dirty="0" err="1"/>
              <a:t>redeneren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Beargumenteer – beredeneer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Vakoverstijgende vaardigheid, met vakspecifieke invulling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Bereken</a:t>
            </a:r>
          </a:p>
          <a:p>
            <a:r>
              <a:rPr lang="nl-NL" dirty="0"/>
              <a:t>Verklaar, leg uit, beredeneer (Natuurkundig redeneren)</a:t>
            </a:r>
          </a:p>
          <a:p>
            <a:endParaRPr lang="nl-NL" dirty="0"/>
          </a:p>
          <a:p>
            <a:r>
              <a:rPr lang="nl-NL" dirty="0"/>
              <a:t>Vaktaal!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2" y="2436900"/>
            <a:ext cx="3854196" cy="2842641"/>
          </a:xfrm>
        </p:spPr>
      </p:pic>
    </p:spTree>
    <p:extLst>
      <p:ext uri="{BB962C8B-B14F-4D97-AF65-F5344CB8AC3E}">
        <p14:creationId xmlns:p14="http://schemas.microsoft.com/office/powerpoint/2010/main" val="12668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Vaktaal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1" y="2210540"/>
            <a:ext cx="4211049" cy="3158286"/>
          </a:xfrm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err="1"/>
              <a:t>Vakwoorden</a:t>
            </a:r>
            <a:endParaRPr lang="de-DE" dirty="0"/>
          </a:p>
          <a:p>
            <a:pPr lvl="1"/>
            <a:r>
              <a:rPr lang="de-DE" dirty="0" err="1"/>
              <a:t>Concepten</a:t>
            </a:r>
            <a:r>
              <a:rPr lang="de-DE" dirty="0"/>
              <a:t>, </a:t>
            </a:r>
            <a:r>
              <a:rPr lang="de-DE" dirty="0" err="1"/>
              <a:t>begrippen</a:t>
            </a:r>
            <a:endParaRPr lang="de-DE" dirty="0"/>
          </a:p>
          <a:p>
            <a:pPr lvl="1"/>
            <a:r>
              <a:rPr lang="de-DE" dirty="0"/>
              <a:t>(Energie, </a:t>
            </a:r>
            <a:r>
              <a:rPr lang="de-DE" dirty="0" err="1"/>
              <a:t>verdampingswarmte</a:t>
            </a:r>
            <a:r>
              <a:rPr lang="de-DE" dirty="0"/>
              <a:t>, </a:t>
            </a:r>
            <a:r>
              <a:rPr lang="de-DE" dirty="0" err="1"/>
              <a:t>oscilloscoop</a:t>
            </a:r>
            <a:r>
              <a:rPr lang="de-DE" dirty="0"/>
              <a:t>, etc.)</a:t>
            </a:r>
          </a:p>
          <a:p>
            <a:pPr lvl="1"/>
            <a:r>
              <a:rPr lang="de-DE" dirty="0" err="1"/>
              <a:t>Werkwoorden</a:t>
            </a:r>
            <a:r>
              <a:rPr lang="de-DE" dirty="0"/>
              <a:t> (sublimeren)</a:t>
            </a:r>
          </a:p>
          <a:p>
            <a:pPr lvl="1"/>
            <a:r>
              <a:rPr lang="de-DE" dirty="0" err="1"/>
              <a:t>Combinaties</a:t>
            </a:r>
            <a:r>
              <a:rPr lang="de-DE" dirty="0"/>
              <a:t> van </a:t>
            </a:r>
            <a:r>
              <a:rPr lang="de-DE" dirty="0" err="1"/>
              <a:t>woorden</a:t>
            </a:r>
            <a:r>
              <a:rPr lang="de-DE" dirty="0"/>
              <a:t> (de </a:t>
            </a:r>
            <a:r>
              <a:rPr lang="de-DE" dirty="0" err="1"/>
              <a:t>spanning</a:t>
            </a:r>
            <a:r>
              <a:rPr lang="de-DE" dirty="0"/>
              <a:t> </a:t>
            </a:r>
            <a:r>
              <a:rPr lang="de-DE" dirty="0" err="1"/>
              <a:t>staat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… / </a:t>
            </a:r>
            <a:r>
              <a:rPr lang="de-DE" dirty="0" err="1"/>
              <a:t>omgekeerd</a:t>
            </a:r>
            <a:r>
              <a:rPr lang="de-DE" dirty="0"/>
              <a:t> </a:t>
            </a:r>
            <a:r>
              <a:rPr lang="de-DE" dirty="0" err="1"/>
              <a:t>eveneredig</a:t>
            </a:r>
            <a:r>
              <a:rPr lang="de-DE" dirty="0"/>
              <a:t> </a:t>
            </a:r>
            <a:r>
              <a:rPr lang="de-DE" dirty="0" err="1"/>
              <a:t>met</a:t>
            </a:r>
            <a:r>
              <a:rPr lang="de-DE" dirty="0"/>
              <a:t> / als … </a:t>
            </a:r>
            <a:r>
              <a:rPr lang="de-DE" dirty="0" err="1"/>
              <a:t>dan</a:t>
            </a:r>
            <a:r>
              <a:rPr lang="de-DE" dirty="0"/>
              <a:t>…)</a:t>
            </a:r>
          </a:p>
          <a:p>
            <a:pPr lvl="1"/>
            <a:endParaRPr lang="de-DE" dirty="0"/>
          </a:p>
          <a:p>
            <a:r>
              <a:rPr lang="de-DE" dirty="0" err="1"/>
              <a:t>Formules</a:t>
            </a:r>
            <a:r>
              <a:rPr lang="de-DE" dirty="0"/>
              <a:t>, </a:t>
            </a:r>
            <a:r>
              <a:rPr lang="de-DE" dirty="0" err="1"/>
              <a:t>wiskundige</a:t>
            </a:r>
            <a:r>
              <a:rPr lang="de-DE" dirty="0"/>
              <a:t> </a:t>
            </a:r>
            <a:r>
              <a:rPr lang="de-DE" dirty="0" err="1"/>
              <a:t>symbolen</a:t>
            </a:r>
            <a:endParaRPr lang="de-DE" dirty="0"/>
          </a:p>
          <a:p>
            <a:endParaRPr lang="de-DE" dirty="0"/>
          </a:p>
          <a:p>
            <a:r>
              <a:rPr lang="de-DE" dirty="0"/>
              <a:t>Schematische </a:t>
            </a:r>
            <a:r>
              <a:rPr lang="de-DE" dirty="0" err="1"/>
              <a:t>tekeningen</a:t>
            </a:r>
            <a:endParaRPr lang="de-DE" dirty="0"/>
          </a:p>
          <a:p>
            <a:endParaRPr lang="de-DE" dirty="0"/>
          </a:p>
          <a:p>
            <a:r>
              <a:rPr lang="de-DE" dirty="0"/>
              <a:t>Tabellen, </a:t>
            </a:r>
            <a:r>
              <a:rPr lang="de-DE" dirty="0" err="1"/>
              <a:t>grafieken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013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5_te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Presentatie_05_magenta</Template>
  <TotalTime>5</TotalTime>
  <Words>1018</Words>
  <Application>Microsoft Office PowerPoint</Application>
  <PresentationFormat>Diavoorstelling (4:3)</PresentationFormat>
  <Paragraphs>265</Paragraphs>
  <Slides>24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Presentatie5_test</vt:lpstr>
      <vt:lpstr>PowerPoint-presentatie</vt:lpstr>
      <vt:lpstr>SPA systematische probleem aanpak: redeneren-argumenteren</vt:lpstr>
      <vt:lpstr>SPA systematische probleem aanpak: redeneren-argumenteren</vt:lpstr>
      <vt:lpstr>SPA systematische probleem aanpak: redeneren-argumenteren</vt:lpstr>
      <vt:lpstr>SPA systematische probleem aanpak: redeneren-argumenteren</vt:lpstr>
      <vt:lpstr>SPA systematische probleem aanpak: redeneren-argumenteren</vt:lpstr>
      <vt:lpstr>SPA en SPA+</vt:lpstr>
      <vt:lpstr>Berekenen en redeneren</vt:lpstr>
      <vt:lpstr>Vaktaal</vt:lpstr>
      <vt:lpstr>Toulmin</vt:lpstr>
      <vt:lpstr>Concept-context</vt:lpstr>
      <vt:lpstr>Voorbeeldvraag  Elektrische deken  (CE havo pilot 2009 I)</vt:lpstr>
      <vt:lpstr>SPA systematische probleem aanpak: redeneren-argumenteren</vt:lpstr>
      <vt:lpstr>SPA systematische probleem aanpak: redeneren-argumenteren</vt:lpstr>
      <vt:lpstr>SPA systematische probleem aanpak: redeneren-argumenteren</vt:lpstr>
      <vt:lpstr>SPA systematische probleem aanpak: redeneren-argumenteren</vt:lpstr>
      <vt:lpstr>SPA systematische probleem aanpak: redeneren-argumenteren</vt:lpstr>
      <vt:lpstr>SPA systematische probleem aanpak: redeneren-argumenteren</vt:lpstr>
      <vt:lpstr>SPA systematische probleem aanpak: redeneren-argumenteren</vt:lpstr>
      <vt:lpstr>SPA systematische probleem aanpak: redeneren-argumenteren</vt:lpstr>
      <vt:lpstr>SPA systematische probleem aanpak: redeneren-argumenteren</vt:lpstr>
      <vt:lpstr>SPA systematische probleem aanpak: redeneren-argumenteren</vt:lpstr>
      <vt:lpstr>SPA systematische probleem aanpak: redeneren-argumenteren</vt:lpstr>
      <vt:lpstr>SPA systematische probleem aanpak: redeneren-argumenteren</vt:lpstr>
    </vt:vector>
  </TitlesOfParts>
  <Company>SLO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Jos Paus</dc:creator>
  <cp:lastModifiedBy>Jos Paus</cp:lastModifiedBy>
  <cp:revision>38</cp:revision>
  <dcterms:created xsi:type="dcterms:W3CDTF">2015-11-20T11:13:55Z</dcterms:created>
  <dcterms:modified xsi:type="dcterms:W3CDTF">2016-12-16T15:40:11Z</dcterms:modified>
</cp:coreProperties>
</file>